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1" r:id="rId3"/>
    <p:sldId id="272" r:id="rId4"/>
    <p:sldId id="274" r:id="rId5"/>
    <p:sldId id="258" r:id="rId6"/>
    <p:sldId id="267" r:id="rId7"/>
    <p:sldId id="268" r:id="rId8"/>
    <p:sldId id="269" r:id="rId9"/>
    <p:sldId id="270" r:id="rId10"/>
    <p:sldId id="273" r:id="rId11"/>
    <p:sldId id="261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3" r:id="rId20"/>
    <p:sldId id="265" r:id="rId21"/>
    <p:sldId id="266" r:id="rId22"/>
    <p:sldId id="282" r:id="rId23"/>
    <p:sldId id="284" r:id="rId24"/>
    <p:sldId id="283" r:id="rId25"/>
    <p:sldId id="285" r:id="rId26"/>
    <p:sldId id="286" r:id="rId27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Georgia" pitchFamily="18" charset="0"/>
              </a:defRPr>
            </a:lvl1pPr>
          </a:lstStyle>
          <a:p>
            <a:endParaRPr lang="es-ES_trad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Georgia" pitchFamily="18" charset="0"/>
              </a:defRPr>
            </a:lvl1pPr>
          </a:lstStyle>
          <a:p>
            <a:fld id="{71D5E3A5-4C0F-4796-ABC2-2E2755362829}" type="datetimeFigureOut">
              <a:rPr lang="es-ES_tradnl"/>
              <a:pPr/>
              <a:t>13/07/2015</a:t>
            </a:fld>
            <a:endParaRPr lang="es-ES_tradn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Georgia" pitchFamily="18" charset="0"/>
              </a:defRPr>
            </a:lvl1pPr>
          </a:lstStyle>
          <a:p>
            <a:endParaRPr lang="es-ES_tradnl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Georgia" pitchFamily="18" charset="0"/>
              </a:defRPr>
            </a:lvl1pPr>
          </a:lstStyle>
          <a:p>
            <a:fld id="{AC94C101-6189-4842-BF56-E4F1573050D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Georgia" pitchFamily="18" charset="0"/>
              </a:defRPr>
            </a:lvl1pPr>
          </a:lstStyle>
          <a:p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Georgia" pitchFamily="18" charset="0"/>
              </a:defRPr>
            </a:lvl1pPr>
          </a:lstStyle>
          <a:p>
            <a:fld id="{9C901BAE-116A-4337-81F7-95792BEDF42C}" type="datetimeFigureOut">
              <a:rPr lang="es-ES_tradnl"/>
              <a:pPr/>
              <a:t>13/07/2015</a:t>
            </a:fld>
            <a:endParaRPr lang="es-ES_tradnl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Georgia" pitchFamily="18" charset="0"/>
              </a:defRPr>
            </a:lvl1pPr>
          </a:lstStyle>
          <a:p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Georgia" pitchFamily="18" charset="0"/>
              </a:defRPr>
            </a:lvl1pPr>
          </a:lstStyle>
          <a:p>
            <a:fld id="{66B4ACB8-29B9-4457-BCFA-AEA3136B4B7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1ECE6-907C-4E98-A43A-81C80A1988C8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0937BB-EBE3-4F39-A657-0D9E3FF8BE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EB1F-CFE7-4474-992D-D96D2D47928D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4ACA-9D0B-44F4-A53E-875412DAA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216C-6589-49C4-8B14-84A4ADED27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65FD-1150-48E7-B12C-7AAE3769F749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BAB6-6F4E-4BF0-9E65-A96E2396AD26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C95D8-1B95-4D6C-8282-DCA12AE996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6E8C-7084-43EE-9350-1C6D58FC1957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94AC709-85B6-43E3-9BE3-F664C6A834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F9C5C-24FB-46CA-9D16-A9B83E06A02B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3715-0912-4866-AA03-82E5FE9C4C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91DBF-50DD-4D16-ADE9-2B72B302512D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31B63C5-9C2A-4313-A619-68D19D60CB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BB8A-5F81-42E2-AE8A-4E516A822D80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63A08-5529-4053-A0DF-4F8F639466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2719-98B9-4CD1-AEF6-92DDE02C3227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ED20CF-E695-486B-B51A-670A22ED42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15F40AC-1113-41DA-B25F-EB70E8F6D2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1EC02-EC6B-4FAF-A4A8-13EEEFA25D3E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3CE4B-02EF-4201-8FCD-A7507AD7A5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09EEC-9A8E-4565-A423-CBF175BFFA32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97F7FA9-F383-4990-B507-A28FC1A62C89}" type="datetimeFigureOut">
              <a:rPr lang="es-ES"/>
              <a:pPr>
                <a:defRPr/>
              </a:pPr>
              <a:t>13/07/2015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D70079-BFBB-4D4E-8501-5D5B50B86F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alvan.usc.es/caes/pages/tipos_tareas_escrita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lvan.usc.es/caes/pages/etiquetari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alvan.usc.es/caes/search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alvan.usc.es/caes/search?age_from=&amp;age_to=&amp;country=Cualquiera&amp;lemma1=&amp;lemma2=&amp;lemma3=&amp;lemma4=&amp;level=Cualquiera&amp;mother_tongue=Cualquiera&amp;ordering=Elemento&amp;page_size=50&amp;result_type=Ejemplos&amp;sex=Cualquiera&amp;tag1=&amp;tag2=&amp;tag3=&amp;tag4=&amp;token1=contadora&amp;tok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alvan.usc.es/caes/search?age_from=&amp;age_to=&amp;country=Cualquiera&amp;lemma1=&amp;lemma2=&amp;lemma3=&amp;lemma4=&amp;level=Cualquiera&amp;mother_tongue=Cualquiera&amp;ordering=Elemento&amp;page_size=50&amp;result_type=Ejemplos&amp;sex=Cualquiera&amp;tag1=&amp;tag2=&amp;tag3=&amp;tag4=&amp;token1=seriosa&amp;token2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alvan.usc.es/caes/search?utf8=%E2%9C%93&amp;level=Cualquiera&amp;mother_tongue=Cualquiera&amp;country=Cualquiera&amp;age_from=&amp;age_to=&amp;sex=Cualquiera&amp;distance=&amp;token1=solicitaci%C3%B3n&amp;tag1=&amp;lemma1=&amp;token2=&amp;tag2=&amp;lemma2=&amp;token3=&amp;tag3=&amp;lemma3=&amp;token4=&amp;tag4=&amp;lemma4=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cap="none" smtClean="0"/>
              <a:t>IGNACIO M. PALACIOS MARTÍNEZ</a:t>
            </a:r>
          </a:p>
          <a:p>
            <a:r>
              <a:rPr lang="es-ES" cap="none" smtClean="0"/>
              <a:t>DEPARTAMENTO DE FILOLOGÍA INGLESA Y ALEMANA</a:t>
            </a:r>
          </a:p>
          <a:p>
            <a:r>
              <a:rPr lang="es-ES" cap="none" smtClean="0"/>
              <a:t>UNIVERSIDADE DE SANTIAGO DE COMPOSTELA</a:t>
            </a:r>
          </a:p>
        </p:txBody>
      </p:sp>
      <p:sp>
        <p:nvSpPr>
          <p:cNvPr id="1331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2800" b="1" smtClean="0"/>
              <a:t>LEARNER SPANISH ON COMPUTER. THE CAES ‘CORPUS DE APRENDICES DE ESPAÑOL’ PROJECT</a:t>
            </a:r>
            <a:endParaRPr lang="es-ES" sz="2800" smtClean="0"/>
          </a:p>
        </p:txBody>
      </p:sp>
      <p:pic>
        <p:nvPicPr>
          <p:cNvPr id="13315" name="5 Imagen" descr="spert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021388"/>
            <a:ext cx="10874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6 Imagen" descr="logo_usc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0663" y="5913438"/>
            <a:ext cx="10461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10 Imagen" descr="logo_elc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7800" y="5815013"/>
            <a:ext cx="1022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The CAES Corpus: Stages in its compilation</a:t>
            </a:r>
          </a:p>
        </p:txBody>
      </p:sp>
      <p:sp>
        <p:nvSpPr>
          <p:cNvPr id="5325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sz="2800" b="1" dirty="0" err="1" smtClean="0"/>
              <a:t>Stage</a:t>
            </a:r>
            <a:r>
              <a:rPr lang="es-ES_tradnl" sz="2800" b="1" dirty="0" smtClean="0"/>
              <a:t> 1: </a:t>
            </a:r>
            <a:r>
              <a:rPr lang="es-ES_tradnl" sz="2800" b="1" dirty="0" err="1" smtClean="0"/>
              <a:t>Before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the</a:t>
            </a:r>
            <a:r>
              <a:rPr lang="es-ES_tradnl" sz="2800" b="1" dirty="0" smtClean="0"/>
              <a:t> data </a:t>
            </a:r>
            <a:r>
              <a:rPr lang="es-ES_tradnl" sz="2800" b="1" dirty="0" err="1" smtClean="0"/>
              <a:t>collection</a:t>
            </a:r>
            <a:endParaRPr lang="es-ES_tradnl" sz="2800" b="1" dirty="0" smtClean="0"/>
          </a:p>
          <a:p>
            <a:pPr algn="just"/>
            <a:r>
              <a:rPr lang="es-ES_tradnl" sz="2800" dirty="0" err="1" smtClean="0"/>
              <a:t>Computer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programme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created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data </a:t>
            </a:r>
            <a:r>
              <a:rPr lang="es-ES_tradnl" sz="2800" dirty="0" err="1" smtClean="0"/>
              <a:t>collection</a:t>
            </a:r>
            <a:r>
              <a:rPr lang="es-ES_tradnl" sz="2800" dirty="0" smtClean="0"/>
              <a:t> so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participants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themselves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could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enter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data </a:t>
            </a:r>
            <a:r>
              <a:rPr lang="es-ES_tradnl" sz="2800" dirty="0" err="1" smtClean="0"/>
              <a:t>directly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computer</a:t>
            </a:r>
            <a:r>
              <a:rPr lang="es-ES_tradnl" sz="2800" dirty="0" smtClean="0"/>
              <a:t>.</a:t>
            </a:r>
          </a:p>
          <a:p>
            <a:pPr algn="just"/>
            <a:r>
              <a:rPr lang="es-ES_tradnl" sz="2800" dirty="0" err="1" smtClean="0"/>
              <a:t>Protocol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prepared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distributed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among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centres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participated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data </a:t>
            </a:r>
            <a:r>
              <a:rPr lang="es-ES_tradnl" sz="2800" dirty="0" err="1" smtClean="0"/>
              <a:t>collection</a:t>
            </a:r>
            <a:r>
              <a:rPr lang="es-ES_tradnl" sz="2800" dirty="0" smtClean="0"/>
              <a:t>.</a:t>
            </a:r>
          </a:p>
          <a:p>
            <a:pPr algn="just"/>
            <a:r>
              <a:rPr lang="es-ES_tradnl" sz="2800" dirty="0" err="1" smtClean="0"/>
              <a:t>Computer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programme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data </a:t>
            </a:r>
            <a:r>
              <a:rPr lang="es-ES_tradnl" sz="2800" dirty="0" err="1" smtClean="0"/>
              <a:t>collection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piloted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several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groups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students</a:t>
            </a:r>
            <a:r>
              <a:rPr lang="es-ES_tradnl" sz="2800" dirty="0" smtClean="0"/>
              <a:t>.  </a:t>
            </a:r>
          </a:p>
          <a:p>
            <a:pPr algn="just"/>
            <a:r>
              <a:rPr lang="es-ES_tradnl" sz="2800" dirty="0" err="1" smtClean="0"/>
              <a:t>Participants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signed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consent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use of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data </a:t>
            </a:r>
            <a:r>
              <a:rPr lang="es-ES_tradnl" sz="2800" dirty="0" err="1" smtClean="0"/>
              <a:t>obtained</a:t>
            </a:r>
            <a:r>
              <a:rPr lang="es-ES_tradnl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7B9899"/>
                </a:solidFill>
              </a:rPr>
              <a:t>CAES Project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000" dirty="0" smtClean="0"/>
              <a:t>Figure 1. CAES general interface </a:t>
            </a:r>
            <a:r>
              <a:rPr lang="es-ES" sz="2000" dirty="0" err="1" smtClean="0"/>
              <a:t>for</a:t>
            </a:r>
            <a:r>
              <a:rPr lang="es-ES" sz="2000" dirty="0" smtClean="0"/>
              <a:t> data </a:t>
            </a:r>
            <a:r>
              <a:rPr lang="es-ES" sz="2000" dirty="0" err="1" smtClean="0"/>
              <a:t>collection</a:t>
            </a:r>
            <a:endParaRPr lang="es-ES" sz="2000" dirty="0" smtClean="0"/>
          </a:p>
          <a:p>
            <a:pPr>
              <a:buFont typeface="Wingdings 2" pitchFamily="18" charset="2"/>
              <a:buNone/>
            </a:pPr>
            <a:endParaRPr lang="es-ES" sz="2000" dirty="0" smtClean="0"/>
          </a:p>
          <a:p>
            <a:pPr>
              <a:buFont typeface="Wingdings 2" pitchFamily="18" charset="2"/>
              <a:buNone/>
            </a:pPr>
            <a:endParaRPr lang="es-ES" sz="2000" dirty="0" smtClean="0"/>
          </a:p>
        </p:txBody>
      </p:sp>
      <p:pic>
        <p:nvPicPr>
          <p:cNvPr id="15363" name="3 Imagen" descr="Sin títul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1900238"/>
            <a:ext cx="842645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CAES project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ES_tradnl" sz="2300" b="1" dirty="0" err="1" smtClean="0"/>
              <a:t>Stage</a:t>
            </a:r>
            <a:r>
              <a:rPr lang="es-ES_tradnl" sz="2300" b="1" dirty="0" smtClean="0"/>
              <a:t> 2: </a:t>
            </a:r>
            <a:r>
              <a:rPr lang="es-ES_tradnl" sz="2300" b="1" dirty="0" err="1" smtClean="0"/>
              <a:t>While</a:t>
            </a:r>
            <a:r>
              <a:rPr lang="es-ES_tradnl" sz="2300" b="1" dirty="0" smtClean="0"/>
              <a:t> </a:t>
            </a:r>
            <a:r>
              <a:rPr lang="es-ES_tradnl" sz="2300" b="1" dirty="0" err="1" smtClean="0"/>
              <a:t>the</a:t>
            </a:r>
            <a:r>
              <a:rPr lang="es-ES_tradnl" sz="2300" b="1" dirty="0" smtClean="0"/>
              <a:t> data </a:t>
            </a:r>
            <a:r>
              <a:rPr lang="es-ES_tradnl" sz="2300" b="1" dirty="0" err="1" smtClean="0"/>
              <a:t>collection</a:t>
            </a:r>
            <a:endParaRPr lang="es-ES_tradnl" sz="2300" b="1" dirty="0" smtClean="0"/>
          </a:p>
          <a:p>
            <a:pPr>
              <a:lnSpc>
                <a:spcPct val="90000"/>
              </a:lnSpc>
            </a:pPr>
            <a:r>
              <a:rPr lang="es-ES_tradnl" sz="2300" dirty="0" err="1" smtClean="0"/>
              <a:t>Participants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had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to</a:t>
            </a:r>
            <a:r>
              <a:rPr lang="es-ES_tradnl" sz="2300" dirty="0" smtClean="0"/>
              <a:t> complete a </a:t>
            </a:r>
            <a:r>
              <a:rPr lang="es-ES_tradnl" sz="2300" dirty="0" err="1" smtClean="0">
                <a:hlinkClick r:id="rId3"/>
              </a:rPr>
              <a:t>number</a:t>
            </a:r>
            <a:r>
              <a:rPr lang="es-ES_tradnl" sz="2300" dirty="0" smtClean="0">
                <a:hlinkClick r:id="rId3"/>
              </a:rPr>
              <a:t> of </a:t>
            </a:r>
            <a:r>
              <a:rPr lang="es-ES_tradnl" sz="2300" dirty="0" err="1" smtClean="0">
                <a:hlinkClick r:id="rId3"/>
              </a:rPr>
              <a:t>written</a:t>
            </a:r>
            <a:r>
              <a:rPr lang="es-ES_tradnl" sz="2300" dirty="0" smtClean="0">
                <a:hlinkClick r:id="rId3"/>
              </a:rPr>
              <a:t> </a:t>
            </a:r>
            <a:r>
              <a:rPr lang="es-ES_tradnl" sz="2300" dirty="0" err="1" smtClean="0">
                <a:hlinkClick r:id="rId3"/>
              </a:rPr>
              <a:t>tasks</a:t>
            </a:r>
            <a:r>
              <a:rPr lang="es-ES_tradnl" sz="2300" dirty="0" smtClean="0">
                <a:hlinkClick r:id="rId3"/>
              </a:rPr>
              <a:t> </a:t>
            </a:r>
            <a:r>
              <a:rPr lang="es-ES_tradnl" sz="2300" dirty="0" smtClean="0"/>
              <a:t>(3 </a:t>
            </a:r>
            <a:r>
              <a:rPr lang="es-ES_tradnl" sz="2300" dirty="0" err="1" smtClean="0"/>
              <a:t>on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average</a:t>
            </a:r>
            <a:r>
              <a:rPr lang="es-ES_tradnl" sz="23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s-ES_tradnl" sz="2300" dirty="0" err="1" smtClean="0"/>
              <a:t>These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tasks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were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designed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according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to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the</a:t>
            </a:r>
            <a:r>
              <a:rPr lang="es-ES_tradnl" sz="2300" dirty="0" smtClean="0"/>
              <a:t> CEFR </a:t>
            </a:r>
            <a:r>
              <a:rPr lang="es-ES_tradnl" sz="2300" dirty="0" err="1" smtClean="0"/>
              <a:t>descriptors</a:t>
            </a:r>
            <a:r>
              <a:rPr lang="es-ES_tradnl" sz="2300" dirty="0" smtClean="0"/>
              <a:t> and DELE </a:t>
            </a:r>
            <a:r>
              <a:rPr lang="es-ES_tradnl" sz="2300" dirty="0" err="1" smtClean="0"/>
              <a:t>tests</a:t>
            </a:r>
            <a:r>
              <a:rPr lang="es-ES_tradnl" sz="2300" dirty="0" smtClean="0"/>
              <a:t> as </a:t>
            </a:r>
            <a:r>
              <a:rPr lang="es-ES_tradnl" sz="2300" dirty="0" err="1" smtClean="0"/>
              <a:t>well</a:t>
            </a:r>
            <a:r>
              <a:rPr lang="es-ES_tradnl" sz="2300" dirty="0" smtClean="0"/>
              <a:t> as in </a:t>
            </a:r>
            <a:r>
              <a:rPr lang="es-ES_tradnl" sz="2300" dirty="0" err="1" smtClean="0"/>
              <a:t>accordance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with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the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CI’s</a:t>
            </a:r>
            <a:r>
              <a:rPr lang="es-ES_tradnl" sz="2300" dirty="0" smtClean="0"/>
              <a:t> General Curricular </a:t>
            </a:r>
            <a:r>
              <a:rPr lang="es-ES_tradnl" sz="2300" dirty="0" err="1" smtClean="0"/>
              <a:t>Document</a:t>
            </a:r>
            <a:r>
              <a:rPr lang="es-ES_tradnl" sz="23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ES_tradnl" sz="2300" dirty="0" err="1" smtClean="0"/>
              <a:t>Examples</a:t>
            </a:r>
            <a:r>
              <a:rPr lang="es-ES_tradnl" sz="2300" dirty="0" smtClean="0"/>
              <a:t> of </a:t>
            </a:r>
            <a:r>
              <a:rPr lang="es-ES_tradnl" sz="2300" dirty="0" err="1" smtClean="0"/>
              <a:t>activities</a:t>
            </a:r>
            <a:r>
              <a:rPr lang="es-ES_tradnl" sz="2300" dirty="0" smtClean="0"/>
              <a:t>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Writing</a:t>
            </a:r>
            <a:r>
              <a:rPr lang="es-ES_tradnl" sz="2300" dirty="0" smtClean="0"/>
              <a:t> emails </a:t>
            </a:r>
            <a:r>
              <a:rPr lang="es-ES_tradnl" sz="2300" dirty="0" err="1" smtClean="0"/>
              <a:t>to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friends</a:t>
            </a:r>
            <a:r>
              <a:rPr lang="es-ES_tradnl" sz="2300" dirty="0" smtClean="0"/>
              <a:t> &amp; </a:t>
            </a:r>
            <a:r>
              <a:rPr lang="es-ES_tradnl" sz="2300" dirty="0" err="1" smtClean="0"/>
              <a:t>relatives</a:t>
            </a:r>
            <a:endParaRPr lang="es-ES_tradnl" sz="23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Critical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review</a:t>
            </a:r>
            <a:r>
              <a:rPr lang="es-ES_tradnl" sz="2300" dirty="0" smtClean="0"/>
              <a:t> of a </a:t>
            </a:r>
            <a:r>
              <a:rPr lang="es-ES_tradnl" sz="2300" dirty="0" err="1" smtClean="0"/>
              <a:t>book</a:t>
            </a:r>
            <a:endParaRPr lang="es-ES_tradnl" sz="23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Applying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for</a:t>
            </a:r>
            <a:r>
              <a:rPr lang="es-ES_tradnl" sz="2300" dirty="0" smtClean="0"/>
              <a:t> a </a:t>
            </a:r>
            <a:r>
              <a:rPr lang="es-ES_tradnl" sz="2300" dirty="0" err="1" smtClean="0"/>
              <a:t>job</a:t>
            </a:r>
            <a:endParaRPr lang="es-ES_tradnl" sz="23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Booking</a:t>
            </a:r>
            <a:r>
              <a:rPr lang="es-ES_tradnl" sz="2300" dirty="0" smtClean="0"/>
              <a:t> a hotel </a:t>
            </a:r>
            <a:r>
              <a:rPr lang="es-ES_tradnl" sz="2300" dirty="0" err="1" smtClean="0"/>
              <a:t>room</a:t>
            </a:r>
            <a:endParaRPr lang="es-ES_tradnl" sz="23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Making</a:t>
            </a:r>
            <a:r>
              <a:rPr lang="es-ES_tradnl" sz="2300" dirty="0" smtClean="0"/>
              <a:t> a </a:t>
            </a:r>
            <a:r>
              <a:rPr lang="es-ES_tradnl" sz="2300" dirty="0" err="1" smtClean="0"/>
              <a:t>complaint</a:t>
            </a:r>
            <a:endParaRPr lang="es-ES_tradnl" sz="23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_tradnl" sz="2300" dirty="0" err="1" smtClean="0"/>
              <a:t>Writing</a:t>
            </a:r>
            <a:r>
              <a:rPr lang="es-ES_tradnl" sz="2300" dirty="0" smtClean="0"/>
              <a:t> a </a:t>
            </a:r>
            <a:r>
              <a:rPr lang="es-ES_tradnl" sz="2300" dirty="0" err="1" smtClean="0"/>
              <a:t>funny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story</a:t>
            </a:r>
            <a:endParaRPr lang="es-ES_tradn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CAES project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ES_tradnl" b="1" dirty="0" err="1" smtClean="0"/>
              <a:t>Stage</a:t>
            </a:r>
            <a:r>
              <a:rPr lang="es-ES_tradnl" b="1" dirty="0" smtClean="0"/>
              <a:t> 3: </a:t>
            </a:r>
            <a:r>
              <a:rPr lang="es-ES_tradnl" b="1" dirty="0" err="1" smtClean="0"/>
              <a:t>Text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encoding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annotation</a:t>
            </a:r>
            <a:endParaRPr lang="es-ES_tradnl" b="1" dirty="0" smtClean="0"/>
          </a:p>
          <a:p>
            <a:pPr algn="just"/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texts</a:t>
            </a:r>
            <a:r>
              <a:rPr lang="es-ES_tradnl" dirty="0" smtClean="0"/>
              <a:t> </a:t>
            </a:r>
            <a:r>
              <a:rPr lang="es-ES_tradnl" dirty="0" err="1" smtClean="0"/>
              <a:t>integrated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CAES </a:t>
            </a:r>
            <a:r>
              <a:rPr lang="es-ES_tradnl" dirty="0" err="1" smtClean="0"/>
              <a:t>adopt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format</a:t>
            </a:r>
            <a:r>
              <a:rPr lang="es-ES_tradnl" dirty="0" smtClean="0"/>
              <a:t> of XML </a:t>
            </a:r>
            <a:r>
              <a:rPr lang="es-ES_tradnl" dirty="0" err="1" smtClean="0"/>
              <a:t>documents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texts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tagged</a:t>
            </a:r>
            <a:r>
              <a:rPr lang="es-ES_tradnl" dirty="0" smtClean="0"/>
              <a:t> </a:t>
            </a:r>
            <a:r>
              <a:rPr lang="es-ES_tradnl" dirty="0" err="1" smtClean="0"/>
              <a:t>both</a:t>
            </a:r>
            <a:r>
              <a:rPr lang="es-ES_tradnl" dirty="0" smtClean="0"/>
              <a:t> </a:t>
            </a:r>
            <a:r>
              <a:rPr lang="es-ES_tradnl" dirty="0" err="1" smtClean="0"/>
              <a:t>automatically</a:t>
            </a:r>
            <a:r>
              <a:rPr lang="es-ES_tradnl" dirty="0" smtClean="0"/>
              <a:t> and </a:t>
            </a:r>
            <a:r>
              <a:rPr lang="es-ES_tradnl" dirty="0" err="1" smtClean="0"/>
              <a:t>manually</a:t>
            </a:r>
            <a:r>
              <a:rPr lang="es-ES_tradnl" dirty="0" smtClean="0"/>
              <a:t>. A total of </a:t>
            </a:r>
            <a:r>
              <a:rPr lang="es-ES_tradnl" dirty="0" smtClean="0">
                <a:hlinkClick r:id="rId3"/>
              </a:rPr>
              <a:t>702 </a:t>
            </a:r>
            <a:r>
              <a:rPr lang="es-ES_tradnl" dirty="0" err="1" smtClean="0">
                <a:hlinkClick r:id="rId3"/>
              </a:rPr>
              <a:t>different</a:t>
            </a:r>
            <a:r>
              <a:rPr lang="es-ES_tradnl" dirty="0" smtClean="0">
                <a:hlinkClick r:id="rId3"/>
              </a:rPr>
              <a:t> </a:t>
            </a:r>
            <a:r>
              <a:rPr lang="es-ES_tradnl" dirty="0" err="1" smtClean="0">
                <a:hlinkClick r:id="rId3"/>
              </a:rPr>
              <a:t>tags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err="1" smtClean="0"/>
              <a:t>FreeLing</a:t>
            </a:r>
            <a:r>
              <a:rPr lang="es-ES_tradnl" dirty="0" smtClean="0"/>
              <a:t>, </a:t>
            </a:r>
            <a:r>
              <a:rPr lang="es-ES_tradnl" dirty="0" err="1" smtClean="0"/>
              <a:t>an</a:t>
            </a:r>
            <a:r>
              <a:rPr lang="es-ES_tradnl" dirty="0" smtClean="0"/>
              <a:t> open </a:t>
            </a:r>
            <a:r>
              <a:rPr lang="es-ES_tradnl" dirty="0" err="1" smtClean="0"/>
              <a:t>source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 </a:t>
            </a:r>
            <a:r>
              <a:rPr lang="es-ES_tradnl" dirty="0" err="1" smtClean="0"/>
              <a:t>analysis</a:t>
            </a:r>
            <a:r>
              <a:rPr lang="es-ES_tradnl" dirty="0" smtClean="0"/>
              <a:t> </a:t>
            </a:r>
            <a:r>
              <a:rPr lang="es-ES_tradnl" dirty="0" err="1" smtClean="0"/>
              <a:t>tool</a:t>
            </a:r>
            <a:r>
              <a:rPr lang="es-ES_tradnl" dirty="0" smtClean="0"/>
              <a:t> suite,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 </a:t>
            </a:r>
            <a:r>
              <a:rPr lang="es-ES_tradnl" dirty="0" err="1" smtClean="0"/>
              <a:t>make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necessary</a:t>
            </a:r>
            <a:r>
              <a:rPr lang="es-ES_tradnl" dirty="0" smtClean="0"/>
              <a:t> </a:t>
            </a:r>
            <a:r>
              <a:rPr lang="es-ES_tradnl" dirty="0" err="1" smtClean="0"/>
              <a:t>adjustments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equivalences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FreeLing</a:t>
            </a:r>
            <a:r>
              <a:rPr lang="es-ES_tradnl" dirty="0" smtClean="0"/>
              <a:t> </a:t>
            </a:r>
            <a:r>
              <a:rPr lang="es-ES_tradnl" dirty="0" err="1" smtClean="0"/>
              <a:t>tagging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intended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use. </a:t>
            </a:r>
          </a:p>
          <a:p>
            <a:pPr algn="just"/>
            <a:r>
              <a:rPr lang="es-ES_tradnl" dirty="0" err="1" smtClean="0"/>
              <a:t>Finally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texts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manually</a:t>
            </a:r>
            <a:r>
              <a:rPr lang="es-ES_tradnl" dirty="0" smtClean="0"/>
              <a:t> </a:t>
            </a:r>
            <a:r>
              <a:rPr lang="es-ES_tradnl" dirty="0" err="1" smtClean="0"/>
              <a:t>disambiguated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CAES project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ES_tradnl" b="1" dirty="0" err="1" smtClean="0"/>
              <a:t>Stage</a:t>
            </a:r>
            <a:r>
              <a:rPr lang="es-ES_tradnl" b="1" dirty="0" smtClean="0"/>
              <a:t> 4: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search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tool</a:t>
            </a:r>
            <a:endParaRPr lang="es-ES_tradnl" b="1" dirty="0" smtClean="0"/>
          </a:p>
          <a:p>
            <a:pPr algn="just"/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retrieves</a:t>
            </a:r>
            <a:r>
              <a:rPr lang="es-ES_tradnl" dirty="0" smtClean="0"/>
              <a:t> </a:t>
            </a:r>
            <a:r>
              <a:rPr lang="es-ES_tradnl" dirty="0" err="1" smtClean="0"/>
              <a:t>statistical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and textual </a:t>
            </a:r>
            <a:r>
              <a:rPr lang="es-ES_tradnl" dirty="0" err="1" smtClean="0"/>
              <a:t>examples</a:t>
            </a:r>
            <a:r>
              <a:rPr lang="es-ES_tradnl" dirty="0" smtClean="0"/>
              <a:t> of </a:t>
            </a:r>
            <a:r>
              <a:rPr lang="es-ES_tradnl" dirty="0" err="1" smtClean="0"/>
              <a:t>elements</a:t>
            </a:r>
            <a:r>
              <a:rPr lang="es-ES_tradnl" dirty="0" smtClean="0"/>
              <a:t>, </a:t>
            </a:r>
            <a:r>
              <a:rPr lang="es-ES_tradnl" dirty="0" err="1" smtClean="0"/>
              <a:t>lemmas</a:t>
            </a:r>
            <a:r>
              <a:rPr lang="es-ES_tradnl" dirty="0" smtClean="0"/>
              <a:t>, </a:t>
            </a:r>
            <a:r>
              <a:rPr lang="es-ES_tradnl" dirty="0" err="1" smtClean="0"/>
              <a:t>word</a:t>
            </a:r>
            <a:r>
              <a:rPr lang="es-ES_tradnl" dirty="0" smtClean="0"/>
              <a:t> </a:t>
            </a:r>
            <a:r>
              <a:rPr lang="es-ES_tradnl" dirty="0" err="1" smtClean="0"/>
              <a:t>classes</a:t>
            </a:r>
            <a:r>
              <a:rPr lang="es-ES_tradnl" dirty="0" smtClean="0"/>
              <a:t> and gramatical </a:t>
            </a:r>
            <a:r>
              <a:rPr lang="es-ES_tradnl" dirty="0" err="1" smtClean="0"/>
              <a:t>categories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filters</a:t>
            </a:r>
            <a:r>
              <a:rPr lang="es-ES_tradnl" dirty="0" smtClean="0"/>
              <a:t> (</a:t>
            </a:r>
            <a:r>
              <a:rPr lang="es-ES_tradnl" dirty="0" err="1" smtClean="0"/>
              <a:t>learner’s</a:t>
            </a:r>
            <a:r>
              <a:rPr lang="es-ES_tradnl" dirty="0" smtClean="0"/>
              <a:t> L1 and </a:t>
            </a:r>
            <a:r>
              <a:rPr lang="es-ES_tradnl" dirty="0" err="1" smtClean="0"/>
              <a:t>level</a:t>
            </a:r>
            <a:r>
              <a:rPr lang="es-ES_tradnl" dirty="0" smtClean="0"/>
              <a:t> of </a:t>
            </a:r>
            <a:r>
              <a:rPr lang="es-ES_tradnl" dirty="0" err="1" smtClean="0"/>
              <a:t>proficiency</a:t>
            </a:r>
            <a:r>
              <a:rPr lang="es-ES_tradnl" dirty="0" smtClean="0"/>
              <a:t>, </a:t>
            </a:r>
            <a:r>
              <a:rPr lang="es-ES_tradnl" dirty="0" err="1" smtClean="0"/>
              <a:t>age</a:t>
            </a:r>
            <a:r>
              <a:rPr lang="es-ES_tradnl" dirty="0" smtClean="0"/>
              <a:t>, sex, country of </a:t>
            </a:r>
            <a:r>
              <a:rPr lang="es-ES_tradnl" dirty="0" err="1" smtClean="0"/>
              <a:t>origin</a:t>
            </a:r>
            <a:r>
              <a:rPr lang="es-ES_tradnl" dirty="0" smtClean="0"/>
              <a:t>, etc.)</a:t>
            </a:r>
          </a:p>
          <a:p>
            <a:pPr algn="just"/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gives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possibility</a:t>
            </a:r>
            <a:r>
              <a:rPr lang="es-ES_tradnl" dirty="0" smtClean="0"/>
              <a:t> of </a:t>
            </a:r>
            <a:r>
              <a:rPr lang="es-ES_tradnl" dirty="0" err="1" smtClean="0"/>
              <a:t>distinguishing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lower</a:t>
            </a:r>
            <a:r>
              <a:rPr lang="es-ES_tradnl" dirty="0" smtClean="0"/>
              <a:t> and </a:t>
            </a:r>
            <a:r>
              <a:rPr lang="es-ES_tradnl" dirty="0" err="1" smtClean="0"/>
              <a:t>higher</a:t>
            </a:r>
            <a:r>
              <a:rPr lang="es-ES_tradnl" dirty="0" smtClean="0"/>
              <a:t> case </a:t>
            </a:r>
            <a:r>
              <a:rPr lang="es-ES_tradnl" dirty="0" err="1" smtClean="0"/>
              <a:t>words</a:t>
            </a:r>
            <a:r>
              <a:rPr lang="es-ES_tradnl" dirty="0" smtClean="0"/>
              <a:t>, </a:t>
            </a:r>
            <a:r>
              <a:rPr lang="es-ES_tradnl" dirty="0" err="1" smtClean="0"/>
              <a:t>accented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non-</a:t>
            </a:r>
            <a:r>
              <a:rPr lang="es-ES_tradnl" dirty="0" err="1" smtClean="0"/>
              <a:t>accented</a:t>
            </a:r>
            <a:r>
              <a:rPr lang="es-ES_tradnl" dirty="0" smtClean="0"/>
              <a:t>. </a:t>
            </a:r>
          </a:p>
          <a:p>
            <a:pPr algn="just"/>
            <a:r>
              <a:rPr lang="es-ES_tradnl" dirty="0" err="1" smtClean="0"/>
              <a:t>Searches</a:t>
            </a:r>
            <a:r>
              <a:rPr lang="es-ES_tradnl" dirty="0" smtClean="0"/>
              <a:t> 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co-occurrence</a:t>
            </a:r>
            <a:r>
              <a:rPr lang="es-ES_tradnl" dirty="0" smtClean="0"/>
              <a:t> of </a:t>
            </a:r>
            <a:r>
              <a:rPr lang="es-ES_tradnl" dirty="0" err="1" smtClean="0"/>
              <a:t>several</a:t>
            </a:r>
            <a:r>
              <a:rPr lang="es-ES_tradnl" dirty="0" smtClean="0"/>
              <a:t> </a:t>
            </a:r>
            <a:r>
              <a:rPr lang="es-ES_tradnl" dirty="0" err="1" smtClean="0"/>
              <a:t>elements</a:t>
            </a:r>
            <a:r>
              <a:rPr lang="es-ES_tradnl" dirty="0" smtClean="0"/>
              <a:t> can </a:t>
            </a:r>
            <a:r>
              <a:rPr lang="es-ES_tradnl" dirty="0" err="1" smtClean="0"/>
              <a:t>also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conducted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CAES project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ES_tradnl" sz="2000" dirty="0" smtClean="0"/>
              <a:t>Figure 2. CAES </a:t>
            </a:r>
            <a:r>
              <a:rPr lang="es-ES_tradnl" sz="2000" dirty="0" err="1" smtClean="0">
                <a:hlinkClick r:id="rId3"/>
              </a:rPr>
              <a:t>search</a:t>
            </a:r>
            <a:r>
              <a:rPr lang="es-ES_tradnl" sz="2000" dirty="0" smtClean="0">
                <a:hlinkClick r:id="rId3"/>
              </a:rPr>
              <a:t> </a:t>
            </a:r>
            <a:r>
              <a:rPr lang="es-ES_tradnl" sz="2000" dirty="0" err="1" smtClean="0">
                <a:hlinkClick r:id="rId3"/>
              </a:rPr>
              <a:t>tool</a:t>
            </a:r>
            <a:endParaRPr lang="es-ES_tradnl" sz="2000" dirty="0" smtClean="0"/>
          </a:p>
        </p:txBody>
      </p:sp>
      <p:pic>
        <p:nvPicPr>
          <p:cNvPr id="4" name="3 Imagen" descr="Sin títul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657" y="2204864"/>
            <a:ext cx="8138686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dirty="0" smtClean="0"/>
              <a:t>PART II: STUDY ON FALSE FRIENDS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ES_tradnl" b="1" dirty="0" err="1" smtClean="0"/>
              <a:t>Introduction</a:t>
            </a:r>
            <a:endParaRPr lang="es-ES_tradnl" b="1" dirty="0" smtClean="0"/>
          </a:p>
          <a:p>
            <a:r>
              <a:rPr lang="es-ES_tradnl" dirty="0" smtClean="0"/>
              <a:t>False </a:t>
            </a:r>
            <a:r>
              <a:rPr lang="es-ES_tradnl" dirty="0" err="1" smtClean="0"/>
              <a:t>friends</a:t>
            </a:r>
            <a:r>
              <a:rPr lang="es-ES_tradnl" dirty="0" smtClean="0"/>
              <a:t> </a:t>
            </a:r>
            <a:r>
              <a:rPr lang="es-ES_tradnl" dirty="0" err="1" smtClean="0"/>
              <a:t>definition</a:t>
            </a:r>
            <a:r>
              <a:rPr lang="es-ES_tradnl" dirty="0" smtClean="0"/>
              <a:t>: lexical </a:t>
            </a:r>
            <a:r>
              <a:rPr lang="es-ES_tradnl" dirty="0" err="1" smtClean="0"/>
              <a:t>items</a:t>
            </a:r>
            <a:r>
              <a:rPr lang="es-ES_tradnl" dirty="0" smtClean="0"/>
              <a:t> </a:t>
            </a:r>
            <a:r>
              <a:rPr lang="es-ES_tradnl" dirty="0" err="1" smtClean="0"/>
              <a:t>whose</a:t>
            </a:r>
            <a:r>
              <a:rPr lang="es-ES_tradnl" dirty="0" smtClean="0"/>
              <a:t> </a:t>
            </a:r>
            <a:r>
              <a:rPr lang="es-ES_tradnl" dirty="0" err="1" smtClean="0"/>
              <a:t>forms</a:t>
            </a:r>
            <a:r>
              <a:rPr lang="es-ES_tradnl" dirty="0" smtClean="0"/>
              <a:t> are </a:t>
            </a:r>
            <a:r>
              <a:rPr lang="es-ES_tradnl" dirty="0" err="1" smtClean="0"/>
              <a:t>identical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similar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words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L1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whose</a:t>
            </a:r>
            <a:r>
              <a:rPr lang="es-ES_tradnl" dirty="0" smtClean="0"/>
              <a:t> </a:t>
            </a:r>
            <a:r>
              <a:rPr lang="es-ES_tradnl" dirty="0" err="1" smtClean="0"/>
              <a:t>meanings</a:t>
            </a:r>
            <a:r>
              <a:rPr lang="es-ES_tradnl" dirty="0" smtClean="0"/>
              <a:t> are </a:t>
            </a:r>
            <a:r>
              <a:rPr lang="es-ES_tradnl" dirty="0" err="1" smtClean="0"/>
              <a:t>different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FF </a:t>
            </a:r>
            <a:r>
              <a:rPr lang="es-ES_tradnl" dirty="0" err="1" smtClean="0"/>
              <a:t>classification</a:t>
            </a:r>
            <a:r>
              <a:rPr lang="es-ES_tradnl" dirty="0" smtClean="0"/>
              <a:t>: </a:t>
            </a:r>
            <a:r>
              <a:rPr lang="es-ES_tradnl" dirty="0" err="1" smtClean="0"/>
              <a:t>orthographic</a:t>
            </a:r>
            <a:r>
              <a:rPr lang="es-ES_tradnl" dirty="0" smtClean="0"/>
              <a:t>, </a:t>
            </a:r>
            <a:r>
              <a:rPr lang="es-ES_tradnl" dirty="0" err="1" smtClean="0"/>
              <a:t>phonetic</a:t>
            </a:r>
            <a:r>
              <a:rPr lang="es-ES_tradnl" dirty="0" smtClean="0"/>
              <a:t>, </a:t>
            </a:r>
            <a:r>
              <a:rPr lang="es-ES_tradnl" dirty="0" err="1" smtClean="0"/>
              <a:t>semantic</a:t>
            </a:r>
            <a:r>
              <a:rPr lang="es-ES_tradnl" dirty="0" smtClean="0"/>
              <a:t>, contextual, total and </a:t>
            </a:r>
            <a:r>
              <a:rPr lang="es-ES_tradnl" dirty="0" err="1" smtClean="0"/>
              <a:t>partial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Total: </a:t>
            </a:r>
            <a:r>
              <a:rPr lang="es-ES_tradnl" dirty="0" err="1" smtClean="0"/>
              <a:t>Sp.</a:t>
            </a:r>
            <a:r>
              <a:rPr lang="es-ES_tradnl" dirty="0" smtClean="0"/>
              <a:t> </a:t>
            </a:r>
            <a:r>
              <a:rPr lang="es-ES_tradnl" i="1" dirty="0" smtClean="0"/>
              <a:t>Librería</a:t>
            </a:r>
            <a:r>
              <a:rPr lang="es-ES_tradnl" dirty="0" smtClean="0"/>
              <a:t> vs. </a:t>
            </a:r>
            <a:r>
              <a:rPr lang="es-ES_tradnl" dirty="0" err="1" smtClean="0"/>
              <a:t>Eng</a:t>
            </a:r>
            <a:r>
              <a:rPr lang="es-ES_tradnl" dirty="0" smtClean="0"/>
              <a:t>. </a:t>
            </a:r>
            <a:r>
              <a:rPr lang="es-ES_tradnl" i="1" dirty="0" smtClean="0"/>
              <a:t>Library</a:t>
            </a:r>
          </a:p>
          <a:p>
            <a:r>
              <a:rPr lang="es-ES_tradnl" dirty="0" err="1" smtClean="0"/>
              <a:t>Partial</a:t>
            </a:r>
            <a:r>
              <a:rPr lang="es-ES_tradnl" dirty="0" smtClean="0"/>
              <a:t>: </a:t>
            </a:r>
            <a:r>
              <a:rPr lang="es-ES_tradnl" dirty="0" err="1" smtClean="0"/>
              <a:t>Sp.</a:t>
            </a:r>
            <a:r>
              <a:rPr lang="es-ES_tradnl" dirty="0" smtClean="0"/>
              <a:t> </a:t>
            </a:r>
            <a:r>
              <a:rPr lang="es-ES_tradnl" i="1" dirty="0" smtClean="0"/>
              <a:t>Circulación vs.</a:t>
            </a:r>
            <a:r>
              <a:rPr lang="es-ES_tradnl" dirty="0" smtClean="0"/>
              <a:t> </a:t>
            </a:r>
            <a:r>
              <a:rPr lang="es-ES_tradnl" dirty="0" err="1" smtClean="0"/>
              <a:t>Eng</a:t>
            </a:r>
            <a:r>
              <a:rPr lang="es-ES_tradnl" dirty="0" smtClean="0"/>
              <a:t>. </a:t>
            </a:r>
            <a:r>
              <a:rPr lang="es-ES_tradnl" i="1" dirty="0" err="1" smtClean="0"/>
              <a:t>circulation</a:t>
            </a:r>
            <a:endParaRPr lang="es-ES_tradnl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STUDY ON FALSE FRIENDS: PURPOSE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extent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these</a:t>
            </a:r>
            <a:r>
              <a:rPr lang="es-ES_tradnl" dirty="0" smtClean="0"/>
              <a:t> lexical </a:t>
            </a:r>
            <a:r>
              <a:rPr lang="es-ES_tradnl" dirty="0" err="1" smtClean="0"/>
              <a:t>items</a:t>
            </a:r>
            <a:r>
              <a:rPr lang="es-ES_tradnl" dirty="0" smtClean="0"/>
              <a:t> are </a:t>
            </a:r>
            <a:r>
              <a:rPr lang="es-ES_tradnl" dirty="0" err="1" smtClean="0"/>
              <a:t>present</a:t>
            </a:r>
            <a:r>
              <a:rPr lang="es-ES_tradnl" dirty="0" smtClean="0"/>
              <a:t> in a </a:t>
            </a:r>
            <a:r>
              <a:rPr lang="es-ES_tradnl" dirty="0" err="1" smtClean="0"/>
              <a:t>learner</a:t>
            </a:r>
            <a:r>
              <a:rPr lang="es-ES_tradnl" dirty="0" smtClean="0"/>
              <a:t> corpus of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size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err="1" smtClean="0"/>
              <a:t>To</a:t>
            </a:r>
            <a:r>
              <a:rPr lang="es-ES_tradnl" dirty="0" smtClean="0"/>
              <a:t> explore </a:t>
            </a:r>
            <a:r>
              <a:rPr lang="es-ES_tradnl" dirty="0" err="1" smtClean="0"/>
              <a:t>whether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are </a:t>
            </a:r>
            <a:r>
              <a:rPr lang="es-ES_tradnl" dirty="0" err="1" smtClean="0"/>
              <a:t>problematic</a:t>
            </a:r>
            <a:r>
              <a:rPr lang="es-ES_tradnl" dirty="0" smtClean="0"/>
              <a:t> </a:t>
            </a:r>
            <a:r>
              <a:rPr lang="es-ES_tradnl" dirty="0" err="1" smtClean="0"/>
              <a:t>words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investigate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are </a:t>
            </a:r>
            <a:r>
              <a:rPr lang="es-ES_tradnl" dirty="0" err="1" smtClean="0"/>
              <a:t>actually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 and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information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can </a:t>
            </a:r>
            <a:r>
              <a:rPr lang="es-ES_tradnl" dirty="0" err="1" smtClean="0"/>
              <a:t>gather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corpus material.</a:t>
            </a:r>
          </a:p>
          <a:p>
            <a:pPr algn="just"/>
            <a:r>
              <a:rPr lang="es-ES_tradnl" dirty="0" err="1" smtClean="0"/>
              <a:t>To</a:t>
            </a:r>
            <a:r>
              <a:rPr lang="es-ES_tradnl" dirty="0" smtClean="0"/>
              <a:t> examine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these</a:t>
            </a:r>
            <a:r>
              <a:rPr lang="es-ES_tradnl" dirty="0" smtClean="0"/>
              <a:t> lexical </a:t>
            </a:r>
            <a:r>
              <a:rPr lang="es-ES_tradnl" dirty="0" err="1" smtClean="0"/>
              <a:t>items</a:t>
            </a:r>
            <a:r>
              <a:rPr lang="es-ES_tradnl" dirty="0" smtClean="0"/>
              <a:t> </a:t>
            </a:r>
            <a:r>
              <a:rPr lang="es-ES_tradnl" dirty="0" err="1" smtClean="0"/>
              <a:t>varied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L1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given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corpus </a:t>
            </a:r>
            <a:r>
              <a:rPr lang="es-ES_tradnl" dirty="0" err="1" smtClean="0"/>
              <a:t>contained</a:t>
            </a:r>
            <a:r>
              <a:rPr lang="es-ES_tradnl" dirty="0" smtClean="0"/>
              <a:t> </a:t>
            </a:r>
            <a:r>
              <a:rPr lang="es-ES_tradnl" dirty="0" err="1" smtClean="0"/>
              <a:t>samples</a:t>
            </a:r>
            <a:r>
              <a:rPr lang="es-ES_tradnl" dirty="0" smtClean="0"/>
              <a:t> of </a:t>
            </a:r>
            <a:r>
              <a:rPr lang="es-ES_tradnl" dirty="0" err="1" smtClean="0"/>
              <a:t>learners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6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 </a:t>
            </a:r>
            <a:r>
              <a:rPr lang="es-ES_tradnl" dirty="0" err="1" smtClean="0"/>
              <a:t>backgrounds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STUDY ON FALSE FRIENDS: FINDINGS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300" smtClean="0"/>
              <a:t>False friends do cause difficulties for learners of Spanish.</a:t>
            </a:r>
          </a:p>
          <a:p>
            <a:pPr algn="just">
              <a:lnSpc>
                <a:spcPct val="90000"/>
              </a:lnSpc>
            </a:pPr>
            <a:r>
              <a:rPr lang="es-ES_tradnl" sz="2300" smtClean="0"/>
              <a:t>They are mostly found at the initial stages of language learning, that is, A1 and A2 levels although they are present across all proficiency levels.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s-ES_tradnl" sz="2300" smtClean="0"/>
              <a:t>Let’s consider some examples: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s-ES_tradnl" sz="2300" smtClean="0"/>
              <a:t>English-Spanish: </a:t>
            </a:r>
            <a:r>
              <a:rPr lang="es-ES_tradnl" sz="2300" i="1" smtClean="0"/>
              <a:t>suburb/suburbio, idiom/idioma, firm/ compañia, move/trasladarse, determined/ decidido/a, involve/implicar, large/grande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s-ES_tradnl" sz="2300" smtClean="0"/>
              <a:t>French-Spanish: </a:t>
            </a:r>
            <a:r>
              <a:rPr lang="es-ES_tradnl" sz="2300" i="1" smtClean="0"/>
              <a:t>campagne/campiña, civilisation/cultura, sentiment/impresión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s-ES_tradnl" sz="2300" smtClean="0"/>
              <a:t>Portuguese/Spanish: </a:t>
            </a:r>
            <a:r>
              <a:rPr lang="es-ES_tradnl" sz="2300" i="1" smtClean="0"/>
              <a:t>aula/clase, romance/novela, brincar/ bromear, combinar/quedar, balcâo/mostrador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1900" smtClean="0"/>
              <a:t>Table 2. Examples of English-Spanish false friends identified in the corpus</a:t>
            </a:r>
          </a:p>
          <a:p>
            <a:pPr>
              <a:buFont typeface="Wingdings 2" pitchFamily="18" charset="2"/>
              <a:buNone/>
            </a:pPr>
            <a:endParaRPr lang="es-ES" sz="2000" smtClean="0"/>
          </a:p>
        </p:txBody>
      </p:sp>
      <p:graphicFrame>
        <p:nvGraphicFramePr>
          <p:cNvPr id="16425" name="Group 41"/>
          <p:cNvGraphicFramePr>
            <a:graphicFrameLocks noGrp="1"/>
          </p:cNvGraphicFramePr>
          <p:nvPr/>
        </p:nvGraphicFramePr>
        <p:xfrm>
          <a:off x="250825" y="1916113"/>
          <a:ext cx="8642350" cy="4659630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60587"/>
              </a:tblGrid>
              <a:tr h="20320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English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Spanish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Corpus example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Students’ level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move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trasladarse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Lawrence nacio en Pincicolla, Florida en 1975 pero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movía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a Idaho cuando era muy joven.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large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grande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John y los otros hombres que eran en la ceremonia llevaron sombreros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largos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realise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darse cuenta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 comé la comida misteria y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realicé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que era pollo!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provide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proporcionar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¿Es posible todavía obtener un lugar en la resendencia universitaria o pudiese aconsejar me con unas agencias que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provienen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acomodación?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in addition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además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 adición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, tuve que ir a la casa de mi hermano.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The CAES Project</a:t>
            </a:r>
          </a:p>
        </p:txBody>
      </p:sp>
      <p:sp>
        <p:nvSpPr>
          <p:cNvPr id="4915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s-ES_tradnl" sz="2800" dirty="0" err="1" smtClean="0"/>
              <a:t>This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presentation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organised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parts</a:t>
            </a:r>
            <a:r>
              <a:rPr lang="es-ES_tradnl" sz="2800" dirty="0" smtClean="0"/>
              <a:t> :</a:t>
            </a:r>
          </a:p>
          <a:p>
            <a:pPr algn="just"/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first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dealing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origin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development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description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project</a:t>
            </a:r>
            <a:r>
              <a:rPr lang="es-ES_tradnl" sz="2800" dirty="0" smtClean="0"/>
              <a:t>.</a:t>
            </a:r>
          </a:p>
          <a:p>
            <a:pPr algn="just"/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second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concerned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study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derived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analysis</a:t>
            </a:r>
            <a:r>
              <a:rPr lang="es-ES_tradnl" sz="2800" dirty="0" smtClean="0"/>
              <a:t> of data </a:t>
            </a:r>
            <a:r>
              <a:rPr lang="es-ES_tradnl" sz="2800" dirty="0" err="1" smtClean="0"/>
              <a:t>extracted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corpus. </a:t>
            </a:r>
            <a:r>
              <a:rPr lang="es-ES_tradnl" sz="2800" dirty="0" err="1" smtClean="0"/>
              <a:t>This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study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which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will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centred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on</a:t>
            </a:r>
            <a:r>
              <a:rPr lang="es-ES_tradnl" sz="2800" dirty="0" smtClean="0"/>
              <a:t> false </a:t>
            </a:r>
            <a:r>
              <a:rPr lang="es-ES_tradnl" sz="2800" dirty="0" err="1" smtClean="0"/>
              <a:t>friends</a:t>
            </a:r>
            <a:r>
              <a:rPr lang="es-ES_tradnl" sz="2800" dirty="0" smtClean="0"/>
              <a:t>, can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considered</a:t>
            </a:r>
            <a:r>
              <a:rPr lang="es-ES_tradnl" sz="2800" dirty="0" smtClean="0"/>
              <a:t> as a simple </a:t>
            </a:r>
            <a:r>
              <a:rPr lang="es-ES_tradnl" sz="2800" dirty="0" err="1" smtClean="0"/>
              <a:t>example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kind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research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can </a:t>
            </a:r>
            <a:r>
              <a:rPr lang="es-ES_tradnl" sz="2800" dirty="0" err="1" smtClean="0"/>
              <a:t>be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conducted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tool</a:t>
            </a:r>
            <a:r>
              <a:rPr lang="es-ES_tradnl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1741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1900" smtClean="0"/>
              <a:t>Table 3. </a:t>
            </a:r>
            <a:r>
              <a:rPr lang="en-US" sz="1900" smtClean="0"/>
              <a:t>Examples of French-Spanish false friends identified in the corpus</a:t>
            </a:r>
            <a:endParaRPr lang="es-ES" sz="1900" smtClean="0"/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17459" name="Group 51"/>
          <p:cNvGraphicFramePr>
            <a:graphicFrameLocks noGrp="1"/>
          </p:cNvGraphicFramePr>
          <p:nvPr/>
        </p:nvGraphicFramePr>
        <p:xfrm>
          <a:off x="250825" y="1989138"/>
          <a:ext cx="8642350" cy="4638675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60587"/>
              </a:tblGrid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French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Spanish 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Corpus example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Students’ level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campagne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campiña, campo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Visitamos a Oxford, Dublin y la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campaña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irlandesa.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se trouver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conocerse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Encontramos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en 2001 cuando veni en Pariz por mis estudios.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cuisiner</a:t>
                      </a:r>
                      <a:r>
                        <a:rPr kumimoji="0" lang="es-ES_trad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, f aire la </a:t>
                      </a:r>
                      <a:r>
                        <a:rPr kumimoji="0" lang="es-ES_tradn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cusine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cocinar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 veces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hago la cocina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en casa.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concours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concurso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Cuando el solo tenía 16 años, fue en la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competición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de X Factor.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large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ancho/a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Mi maleta es muy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larga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y de plástica roja.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succès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éxito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esperé sin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suceso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la salida de mi bolso a la llegada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entendre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oir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Soy madame xxxx habia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entendido 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buenas noticias de vuestra compañia ...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18434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es-ES" sz="1900" smtClean="0"/>
              <a:t>Table 4. </a:t>
            </a:r>
            <a:r>
              <a:rPr lang="en-US" sz="1900" smtClean="0"/>
              <a:t>Examples of Portuguese-Spanish false friends identified in the corpus</a:t>
            </a:r>
            <a:endParaRPr lang="es-ES" sz="1900" smtClean="0"/>
          </a:p>
        </p:txBody>
      </p:sp>
      <p:graphicFrame>
        <p:nvGraphicFramePr>
          <p:cNvPr id="18479" name="Group 47"/>
          <p:cNvGraphicFramePr>
            <a:graphicFrameLocks noGrp="1"/>
          </p:cNvGraphicFramePr>
          <p:nvPr/>
        </p:nvGraphicFramePr>
        <p:xfrm>
          <a:off x="215900" y="1989138"/>
          <a:ext cx="8712200" cy="4638675"/>
        </p:xfrm>
        <a:graphic>
          <a:graphicData uri="http://schemas.openxmlformats.org/drawingml/2006/table">
            <a:tbl>
              <a:tblPr/>
              <a:tblGrid>
                <a:gridCol w="2178050"/>
                <a:gridCol w="2178050"/>
                <a:gridCol w="2178050"/>
                <a:gridCol w="2178050"/>
              </a:tblGrid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Portuguese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Spanish 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Corpus example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Students’ level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combinar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quedar, concertar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No puedo llegar la hora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combinada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después encontrarme con mis padres en el lugar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combinado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sucesso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éxito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Su marido hico muchas músicas de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suceso 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 Brasil.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contestar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manifestarse, protestar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Escribo les para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contestar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sobre mi equipaje que no ha venido junto a mí en el viaje.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lecionar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enseñar, impartir clase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Quantos professores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lecionan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en cada curso?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B2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287338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passar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7338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tener lugar, acontecer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pelicula esa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se pasa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en una barrio de Salvador de Bahía que nombra la película.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7338" marR="0" lvl="0" indent="-287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La historia </a:t>
                      </a:r>
                      <a:r>
                        <a:rPr kumimoji="0" lang="es-ES_trad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se pasa</a:t>
                      </a: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en Brasil en 2012.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WORDCOINAGES</a:t>
            </a:r>
          </a:p>
        </p:txBody>
      </p:sp>
      <p:graphicFrame>
        <p:nvGraphicFramePr>
          <p:cNvPr id="66603" name="Group 43"/>
          <p:cNvGraphicFramePr>
            <a:graphicFrameLocks noGrp="1"/>
          </p:cNvGraphicFramePr>
          <p:nvPr>
            <p:ph idx="4294967295"/>
          </p:nvPr>
        </p:nvGraphicFramePr>
        <p:xfrm>
          <a:off x="301625" y="2125438"/>
          <a:ext cx="8534400" cy="3679826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Interlanguage</a:t>
                      </a:r>
                      <a:r>
                        <a:rPr kumimoji="0" lang="es-ES_tradnl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s-ES_tradnl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word</a:t>
                      </a:r>
                      <a:endParaRPr kumimoji="0" lang="es-ES_tradnl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Target language 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hermosidad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hermosura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hlinkClick r:id="rId3"/>
                        </a:rPr>
                        <a:t>contadora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contable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opinas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opiniones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excepcionarios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excepcional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excepcionista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excepcional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inhibitó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habitaba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hicimos la decisión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tomamos la decisión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WORDCOINAGES</a:t>
            </a:r>
          </a:p>
        </p:txBody>
      </p:sp>
      <p:graphicFrame>
        <p:nvGraphicFramePr>
          <p:cNvPr id="80955" name="Group 59"/>
          <p:cNvGraphicFramePr>
            <a:graphicFrameLocks noGrp="1"/>
          </p:cNvGraphicFramePr>
          <p:nvPr>
            <p:ph idx="4294967295"/>
          </p:nvPr>
        </p:nvGraphicFramePr>
        <p:xfrm>
          <a:off x="301625" y="2123851"/>
          <a:ext cx="8534400" cy="3681413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Interlanguage</a:t>
                      </a:r>
                      <a:r>
                        <a:rPr kumimoji="0" lang="es-ES_tradnl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s-ES_tradnl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word</a:t>
                      </a:r>
                      <a:endParaRPr kumimoji="0" lang="es-ES_tradnl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Target language 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hlinkClick r:id="rId3"/>
                        </a:rPr>
                        <a:t>seriosa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inexpectados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inesperados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ensolada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soleada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reservación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reserva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fumante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fumador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hlinkClick r:id="rId4"/>
                        </a:rPr>
                        <a:t>solicitación</a:t>
                      </a:r>
                      <a:endParaRPr kumimoji="0" lang="es-ES_tradnl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solicitud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garantir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_tradnl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garantizar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CODE-SWITCHING/CODE-MIXING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i="1" smtClean="0"/>
              <a:t>“</a:t>
            </a:r>
            <a:r>
              <a:rPr lang="es-ES_tradnl" sz="2300" smtClean="0"/>
              <a:t>Mi madre es un </a:t>
            </a:r>
            <a:r>
              <a:rPr lang="es-ES_tradnl" sz="2300" i="1" smtClean="0"/>
              <a:t>accountant </a:t>
            </a:r>
            <a:r>
              <a:rPr lang="es-ES_tradnl" sz="2300" smtClean="0"/>
              <a:t>y ella es muy buena en matemáticas” (A2, English as L1)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“Me trabajo en un </a:t>
            </a:r>
            <a:r>
              <a:rPr lang="es-ES_tradnl" sz="2300" i="1" smtClean="0"/>
              <a:t>agency</a:t>
            </a:r>
            <a:r>
              <a:rPr lang="es-ES_tradnl" sz="2300" smtClean="0"/>
              <a:t>” (A1, Russian as L1)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“a continuar su trabajo en el mundo tercera como un </a:t>
            </a:r>
            <a:r>
              <a:rPr lang="es-ES_tradnl" sz="2300" i="1" smtClean="0"/>
              <a:t>ambassador official</a:t>
            </a:r>
            <a:r>
              <a:rPr lang="es-ES_tradnl" sz="2300" smtClean="0"/>
              <a:t> de el UN” /A2, English as L1)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“Entonces fuinos a la </a:t>
            </a:r>
            <a:r>
              <a:rPr lang="es-ES_tradnl" sz="2300" i="1" smtClean="0"/>
              <a:t>Cloud Forest</a:t>
            </a:r>
            <a:r>
              <a:rPr lang="es-ES_tradnl" sz="2300" smtClean="0"/>
              <a:t> y hacemos el </a:t>
            </a:r>
            <a:r>
              <a:rPr lang="es-ES_tradnl" sz="2300" i="1" smtClean="0"/>
              <a:t>Zip-line</a:t>
            </a:r>
            <a:r>
              <a:rPr lang="es-ES_tradnl" sz="2300" smtClean="0"/>
              <a:t> y la Tarzan junp” (A2, English as L1).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“Nosotros fuimos a la </a:t>
            </a:r>
            <a:r>
              <a:rPr lang="es-ES_tradnl" sz="2300" i="1" smtClean="0"/>
              <a:t>carnival</a:t>
            </a:r>
            <a:r>
              <a:rPr lang="es-ES_tradnl" sz="2300" smtClean="0"/>
              <a:t> de el Lago” (A2, English as L1).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“Entonves el le compró un </a:t>
            </a:r>
            <a:r>
              <a:rPr lang="es-ES_tradnl" sz="2300" i="1" smtClean="0"/>
              <a:t>anel</a:t>
            </a:r>
            <a:r>
              <a:rPr lang="es-ES_tradnl" sz="2300" smtClean="0"/>
              <a:t> de diamantes muy hermoso que le custó une pequeña fortuna!” (B1, Portuguese).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300" smtClean="0"/>
              <a:t>Vive en un apartamento pero le cuesto mucho pagar la </a:t>
            </a:r>
            <a:r>
              <a:rPr lang="es-ES_tradnl" sz="2300" i="1" smtClean="0"/>
              <a:t>rent</a:t>
            </a:r>
            <a:r>
              <a:rPr lang="es-ES_tradnl" sz="2300" smtClean="0"/>
              <a:t> (A1, English).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FURTHER WORK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s-ES_tradnl" dirty="0" err="1" smtClean="0"/>
              <a:t>Plans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incorporating</a:t>
            </a:r>
            <a:r>
              <a:rPr lang="es-ES_tradnl" dirty="0" smtClean="0"/>
              <a:t> new material: </a:t>
            </a:r>
          </a:p>
          <a:p>
            <a:pPr algn="just">
              <a:buFont typeface="Wingdings 2" pitchFamily="18" charset="2"/>
              <a:buNone/>
            </a:pPr>
            <a:endParaRPr lang="es-ES_tradnl" dirty="0" smtClean="0"/>
          </a:p>
          <a:p>
            <a:pPr algn="just">
              <a:buFont typeface="Wingdings 2" pitchFamily="18" charset="2"/>
              <a:buNone/>
            </a:pPr>
            <a:r>
              <a:rPr lang="es-ES_tradnl" dirty="0" smtClean="0"/>
              <a:t>- </a:t>
            </a:r>
            <a:r>
              <a:rPr lang="es-ES_tradnl" dirty="0" err="1" smtClean="0"/>
              <a:t>samples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more </a:t>
            </a:r>
            <a:r>
              <a:rPr lang="es-ES_tradnl" dirty="0" err="1" smtClean="0"/>
              <a:t>learners</a:t>
            </a:r>
            <a:r>
              <a:rPr lang="es-ES_tradnl" dirty="0" smtClean="0"/>
              <a:t> </a:t>
            </a:r>
            <a:r>
              <a:rPr lang="es-ES_tradnl" dirty="0" err="1" smtClean="0"/>
              <a:t>incorporating</a:t>
            </a:r>
            <a:r>
              <a:rPr lang="es-ES_tradnl" dirty="0" smtClean="0"/>
              <a:t> data </a:t>
            </a:r>
            <a:r>
              <a:rPr lang="es-ES_tradnl" dirty="0" err="1" smtClean="0"/>
              <a:t>from</a:t>
            </a:r>
            <a:r>
              <a:rPr lang="es-ES_tradnl" dirty="0" smtClean="0"/>
              <a:t>  C2 </a:t>
            </a:r>
            <a:r>
              <a:rPr lang="es-ES_tradnl" dirty="0" err="1" smtClean="0"/>
              <a:t>level</a:t>
            </a:r>
            <a:r>
              <a:rPr lang="es-ES_tradnl" dirty="0" smtClean="0"/>
              <a:t> </a:t>
            </a:r>
            <a:r>
              <a:rPr lang="es-ES_tradnl" dirty="0" err="1" smtClean="0"/>
              <a:t>learners</a:t>
            </a:r>
            <a:r>
              <a:rPr lang="es-ES_tradnl" dirty="0" smtClean="0"/>
              <a:t> and </a:t>
            </a:r>
            <a:r>
              <a:rPr lang="es-ES_tradnl" dirty="0" err="1" smtClean="0"/>
              <a:t>from</a:t>
            </a:r>
            <a:r>
              <a:rPr lang="es-ES_tradnl" dirty="0" smtClean="0"/>
              <a:t> more L1.</a:t>
            </a:r>
          </a:p>
          <a:p>
            <a:pPr algn="just">
              <a:buFont typeface="Wingdings 2" pitchFamily="18" charset="2"/>
              <a:buNone/>
            </a:pPr>
            <a:r>
              <a:rPr lang="es-ES_tradnl" dirty="0" smtClean="0"/>
              <a:t>- </a:t>
            </a:r>
            <a:r>
              <a:rPr lang="es-ES_tradnl" dirty="0" err="1" smtClean="0"/>
              <a:t>spoken</a:t>
            </a:r>
            <a:r>
              <a:rPr lang="es-ES_tradnl" dirty="0" smtClean="0"/>
              <a:t> data (video </a:t>
            </a:r>
            <a:r>
              <a:rPr lang="es-ES_tradnl" dirty="0" err="1" smtClean="0"/>
              <a:t>recording</a:t>
            </a:r>
            <a:r>
              <a:rPr lang="es-ES_tradnl" dirty="0" smtClean="0"/>
              <a:t>)</a:t>
            </a:r>
          </a:p>
          <a:p>
            <a:pPr algn="just">
              <a:buFont typeface="Wingdings 2" pitchFamily="18" charset="2"/>
              <a:buNone/>
            </a:pPr>
            <a:r>
              <a:rPr lang="es-ES_tradnl" dirty="0" smtClean="0"/>
              <a:t>- error-</a:t>
            </a:r>
            <a:r>
              <a:rPr lang="es-ES_tradnl" dirty="0" err="1" smtClean="0"/>
              <a:t>tagging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?</a:t>
            </a:r>
          </a:p>
          <a:p>
            <a:pPr algn="just">
              <a:buFont typeface="Wingdings 2" pitchFamily="18" charset="2"/>
              <a:buNone/>
            </a:pPr>
            <a:r>
              <a:rPr lang="es-ES_tradnl" i="1" dirty="0" smtClean="0"/>
              <a:t> 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FINAL REFLECTIONS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s-ES_tradnl" sz="2500" dirty="0" err="1" smtClean="0"/>
              <a:t>There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is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still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great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scope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for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further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development</a:t>
            </a:r>
            <a:r>
              <a:rPr lang="es-ES_tradnl" sz="2500" dirty="0" smtClean="0"/>
              <a:t>. Corpus </a:t>
            </a:r>
            <a:r>
              <a:rPr lang="es-ES_tradnl" sz="2500" dirty="0" err="1" smtClean="0"/>
              <a:t>learner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research</a:t>
            </a:r>
            <a:r>
              <a:rPr lang="es-ES_tradnl" sz="2500" dirty="0" smtClean="0"/>
              <a:t> has </a:t>
            </a:r>
            <a:r>
              <a:rPr lang="es-ES_tradnl" sz="2500" dirty="0" err="1" smtClean="0"/>
              <a:t>great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potential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for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investigating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how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learners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actually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learn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foreign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language</a:t>
            </a:r>
            <a:r>
              <a:rPr lang="es-ES_tradnl" sz="2500" dirty="0" smtClean="0"/>
              <a:t>.</a:t>
            </a:r>
          </a:p>
          <a:p>
            <a:pPr algn="just"/>
            <a:r>
              <a:rPr lang="es-ES_tradnl" sz="2500" dirty="0" err="1" smtClean="0"/>
              <a:t>Multiple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applications</a:t>
            </a:r>
            <a:r>
              <a:rPr lang="es-ES_tradnl" sz="2500" dirty="0" smtClean="0"/>
              <a:t> of a </a:t>
            </a:r>
            <a:r>
              <a:rPr lang="es-ES_tradnl" sz="2500" dirty="0" err="1" smtClean="0"/>
              <a:t>learner</a:t>
            </a:r>
            <a:r>
              <a:rPr lang="es-ES_tradnl" sz="2500" dirty="0" smtClean="0"/>
              <a:t> corpus of </a:t>
            </a:r>
            <a:r>
              <a:rPr lang="es-ES_tradnl" sz="2500" dirty="0" err="1" smtClean="0"/>
              <a:t>this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nature</a:t>
            </a:r>
            <a:r>
              <a:rPr lang="es-ES_tradnl" sz="2500" dirty="0" smtClean="0"/>
              <a:t>:</a:t>
            </a:r>
          </a:p>
          <a:p>
            <a:pPr lvl="1" algn="just">
              <a:buFontTx/>
              <a:buChar char="-"/>
            </a:pPr>
            <a:r>
              <a:rPr lang="es-ES_tradnl" dirty="0" err="1" smtClean="0">
                <a:solidFill>
                  <a:schemeClr val="tx1"/>
                </a:solidFill>
              </a:rPr>
              <a:t>Spanish</a:t>
            </a:r>
            <a:r>
              <a:rPr lang="es-ES_tradnl" dirty="0" smtClean="0">
                <a:solidFill>
                  <a:schemeClr val="tx1"/>
                </a:solidFill>
              </a:rPr>
              <a:t> as a </a:t>
            </a:r>
            <a:r>
              <a:rPr lang="es-ES_tradnl" dirty="0" err="1" smtClean="0">
                <a:solidFill>
                  <a:schemeClr val="tx1"/>
                </a:solidFill>
              </a:rPr>
              <a:t>second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language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acquisition</a:t>
            </a:r>
            <a:r>
              <a:rPr lang="es-ES_tradnl" dirty="0" smtClean="0">
                <a:solidFill>
                  <a:schemeClr val="tx1"/>
                </a:solidFill>
              </a:rPr>
              <a:t>/</a:t>
            </a:r>
            <a:r>
              <a:rPr lang="es-ES_tradnl" dirty="0" err="1" smtClean="0">
                <a:solidFill>
                  <a:schemeClr val="tx1"/>
                </a:solidFill>
              </a:rPr>
              <a:t>learning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research</a:t>
            </a:r>
            <a:endParaRPr lang="es-ES_tradnl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es-ES_tradnl" dirty="0" err="1" smtClean="0">
                <a:solidFill>
                  <a:schemeClr val="tx1"/>
                </a:solidFill>
              </a:rPr>
              <a:t>Help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for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teachers</a:t>
            </a:r>
            <a:r>
              <a:rPr lang="es-ES_tradnl" dirty="0" smtClean="0">
                <a:solidFill>
                  <a:schemeClr val="tx1"/>
                </a:solidFill>
              </a:rPr>
              <a:t> in </a:t>
            </a:r>
            <a:r>
              <a:rPr lang="es-ES_tradnl" dirty="0" err="1" smtClean="0">
                <a:solidFill>
                  <a:schemeClr val="tx1"/>
                </a:solidFill>
              </a:rPr>
              <a:t>the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planning</a:t>
            </a:r>
            <a:r>
              <a:rPr lang="es-ES_tradnl" dirty="0" smtClean="0">
                <a:solidFill>
                  <a:schemeClr val="tx1"/>
                </a:solidFill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</a:rPr>
              <a:t>lessons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Tx/>
              <a:buChar char="-"/>
            </a:pPr>
            <a:r>
              <a:rPr lang="es-ES_tradnl" dirty="0" smtClean="0">
                <a:solidFill>
                  <a:schemeClr val="tx1"/>
                </a:solidFill>
              </a:rPr>
              <a:t>Syllabus </a:t>
            </a:r>
            <a:r>
              <a:rPr lang="es-ES_tradnl" dirty="0" err="1" smtClean="0">
                <a:solidFill>
                  <a:schemeClr val="tx1"/>
                </a:solidFill>
              </a:rPr>
              <a:t>design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Tx/>
              <a:buChar char="-"/>
            </a:pPr>
            <a:r>
              <a:rPr lang="es-ES_tradnl" dirty="0" err="1" smtClean="0">
                <a:solidFill>
                  <a:schemeClr val="tx1"/>
                </a:solidFill>
              </a:rPr>
              <a:t>Language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teaching</a:t>
            </a:r>
            <a:r>
              <a:rPr lang="es-ES_tradnl" dirty="0" smtClean="0">
                <a:solidFill>
                  <a:schemeClr val="tx1"/>
                </a:solidFill>
              </a:rPr>
              <a:t>  </a:t>
            </a:r>
            <a:r>
              <a:rPr lang="es-ES_tradnl" dirty="0" err="1" smtClean="0">
                <a:solidFill>
                  <a:schemeClr val="tx1"/>
                </a:solidFill>
              </a:rPr>
              <a:t>materials</a:t>
            </a:r>
            <a:r>
              <a:rPr lang="es-ES_tradnl" dirty="0" smtClean="0">
                <a:solidFill>
                  <a:schemeClr val="tx1"/>
                </a:solidFill>
              </a:rPr>
              <a:t>  </a:t>
            </a:r>
            <a:r>
              <a:rPr lang="es-ES_tradnl" dirty="0" err="1" smtClean="0">
                <a:solidFill>
                  <a:schemeClr val="tx1"/>
                </a:solidFill>
              </a:rPr>
              <a:t>development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Tx/>
              <a:buChar char="-"/>
            </a:pPr>
            <a:r>
              <a:rPr lang="es-ES_tradnl" dirty="0" err="1" smtClean="0">
                <a:solidFill>
                  <a:schemeClr val="tx1"/>
                </a:solidFill>
              </a:rPr>
              <a:t>The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field</a:t>
            </a:r>
            <a:r>
              <a:rPr lang="es-ES_tradnl" dirty="0" smtClean="0">
                <a:solidFill>
                  <a:schemeClr val="tx1"/>
                </a:solidFill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</a:rPr>
              <a:t>translation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FontTx/>
              <a:buChar char="-"/>
            </a:pPr>
            <a:r>
              <a:rPr lang="es-ES_tradnl" dirty="0" err="1" smtClean="0">
                <a:solidFill>
                  <a:schemeClr val="tx1"/>
                </a:solidFill>
              </a:rPr>
              <a:t>Implementing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technological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resources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for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the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teaching</a:t>
            </a:r>
            <a:r>
              <a:rPr lang="es-ES_tradnl" dirty="0" smtClean="0">
                <a:solidFill>
                  <a:schemeClr val="tx1"/>
                </a:solidFill>
              </a:rPr>
              <a:t> of </a:t>
            </a:r>
            <a:r>
              <a:rPr lang="es-ES_tradnl" dirty="0" err="1" smtClean="0">
                <a:solidFill>
                  <a:schemeClr val="tx1"/>
                </a:solidFill>
              </a:rPr>
              <a:t>Spanish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  <a:r>
              <a:rPr lang="es-ES_tradnl" i="1" dirty="0" smtClean="0">
                <a:solidFill>
                  <a:schemeClr val="tx1"/>
                </a:solidFill>
              </a:rPr>
              <a:t> </a:t>
            </a:r>
            <a:endParaRPr lang="es-ES_trad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The CAES Corpus: General Features</a:t>
            </a:r>
          </a:p>
        </p:txBody>
      </p:sp>
      <p:sp>
        <p:nvSpPr>
          <p:cNvPr id="51203" name="Rectangle 3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/>
          <a:lstStyle/>
          <a:p>
            <a:r>
              <a:rPr lang="es-ES_tradnl" sz="2800" dirty="0" err="1" smtClean="0"/>
              <a:t>Computerised</a:t>
            </a:r>
            <a:r>
              <a:rPr lang="es-ES_tradnl" sz="2800" dirty="0" smtClean="0"/>
              <a:t> Corpus of </a:t>
            </a:r>
            <a:r>
              <a:rPr lang="es-ES_tradnl" sz="2800" dirty="0" err="1" smtClean="0"/>
              <a:t>Spanish</a:t>
            </a:r>
            <a:r>
              <a:rPr lang="es-ES_tradnl" sz="2800" dirty="0" smtClean="0"/>
              <a:t> as a </a:t>
            </a:r>
            <a:r>
              <a:rPr lang="es-ES_tradnl" sz="2800" dirty="0" err="1" smtClean="0"/>
              <a:t>foreign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language</a:t>
            </a:r>
            <a:r>
              <a:rPr lang="es-ES_tradnl" sz="2800" dirty="0" smtClean="0"/>
              <a:t>.</a:t>
            </a:r>
          </a:p>
          <a:p>
            <a:r>
              <a:rPr lang="es-ES_tradnl" sz="2800" dirty="0" err="1" smtClean="0"/>
              <a:t>Financed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Cervantes </a:t>
            </a:r>
            <a:r>
              <a:rPr lang="es-ES_tradnl" sz="2800" dirty="0" err="1" smtClean="0"/>
              <a:t>Institute</a:t>
            </a:r>
            <a:r>
              <a:rPr lang="es-ES_tradnl" sz="2800" dirty="0" smtClean="0"/>
              <a:t> (CI).</a:t>
            </a:r>
          </a:p>
          <a:p>
            <a:r>
              <a:rPr lang="es-ES_tradnl" sz="2800" dirty="0" err="1" smtClean="0"/>
              <a:t>Carried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out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research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team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University</a:t>
            </a:r>
            <a:r>
              <a:rPr lang="es-ES_tradnl" sz="2800" dirty="0" smtClean="0"/>
              <a:t> of Santiago (Guillermo Rojo and Ignacio Palacios as </a:t>
            </a:r>
            <a:r>
              <a:rPr lang="es-ES_tradnl" sz="2800" dirty="0" err="1" smtClean="0"/>
              <a:t>directors</a:t>
            </a:r>
            <a:r>
              <a:rPr lang="es-ES_tradnl" sz="2800" dirty="0" smtClean="0"/>
              <a:t>).</a:t>
            </a:r>
          </a:p>
          <a:p>
            <a:r>
              <a:rPr lang="es-ES_tradnl" sz="2800" dirty="0" err="1" smtClean="0"/>
              <a:t>Compiled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between</a:t>
            </a:r>
            <a:r>
              <a:rPr lang="es-ES_tradnl" sz="2800" dirty="0" smtClean="0"/>
              <a:t> 2012-2014.</a:t>
            </a:r>
          </a:p>
          <a:p>
            <a:r>
              <a:rPr lang="es-ES_tradnl" sz="2800" dirty="0" err="1" smtClean="0"/>
              <a:t>It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contains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almost</a:t>
            </a:r>
            <a:r>
              <a:rPr lang="es-ES_tradnl" sz="2800" dirty="0" smtClean="0"/>
              <a:t> 600,000 </a:t>
            </a:r>
            <a:r>
              <a:rPr lang="es-ES_tradnl" sz="2800" dirty="0" err="1" smtClean="0"/>
              <a:t>words</a:t>
            </a:r>
            <a:r>
              <a:rPr lang="es-ES_tradnl" sz="2800" dirty="0" smtClean="0"/>
              <a:t>.</a:t>
            </a:r>
          </a:p>
          <a:p>
            <a:r>
              <a:rPr lang="es-ES_tradnl" sz="2800" dirty="0" err="1" smtClean="0"/>
              <a:t>Written</a:t>
            </a:r>
            <a:r>
              <a:rPr lang="es-ES_tradnl" sz="2800" dirty="0" smtClean="0"/>
              <a:t> material </a:t>
            </a:r>
            <a:r>
              <a:rPr lang="es-ES_tradnl" sz="2800" dirty="0" err="1" smtClean="0"/>
              <a:t>only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time </a:t>
            </a:r>
            <a:r>
              <a:rPr lang="es-ES_tradnl" sz="2800" dirty="0" err="1" smtClean="0"/>
              <a:t>being</a:t>
            </a:r>
            <a:r>
              <a:rPr lang="es-ES_tradnl" sz="2800" dirty="0" smtClean="0"/>
              <a:t>.</a:t>
            </a:r>
          </a:p>
          <a:p>
            <a:endParaRPr lang="es-ES_tradnl" sz="2800" dirty="0" smtClean="0"/>
          </a:p>
          <a:p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The CAES Corpus: General Features</a:t>
            </a:r>
          </a:p>
        </p:txBody>
      </p:sp>
      <p:sp>
        <p:nvSpPr>
          <p:cNvPr id="57347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s-ES_tradnl" sz="2800" dirty="0" smtClean="0"/>
          </a:p>
          <a:p>
            <a:r>
              <a:rPr lang="es-ES_tradnl" sz="2800" dirty="0" smtClean="0"/>
              <a:t>5 </a:t>
            </a:r>
            <a:r>
              <a:rPr lang="es-ES_tradnl" sz="2800" dirty="0" err="1" smtClean="0"/>
              <a:t>proficiency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levels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represented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A1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C1. </a:t>
            </a:r>
          </a:p>
          <a:p>
            <a:r>
              <a:rPr lang="es-ES_tradnl" sz="2800" dirty="0" err="1" smtClean="0"/>
              <a:t>Learners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6 </a:t>
            </a:r>
            <a:r>
              <a:rPr lang="es-ES_tradnl" sz="2800" dirty="0" err="1" smtClean="0"/>
              <a:t>different</a:t>
            </a:r>
            <a:r>
              <a:rPr lang="es-ES_tradnl" sz="2800" dirty="0" smtClean="0"/>
              <a:t> L1 : </a:t>
            </a:r>
            <a:r>
              <a:rPr lang="es-ES_tradnl" sz="2800" dirty="0" err="1" smtClean="0"/>
              <a:t>English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French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Arabic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Portuguese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Russian</a:t>
            </a:r>
            <a:r>
              <a:rPr lang="es-ES_tradnl" sz="2800" dirty="0" smtClean="0"/>
              <a:t> &amp; </a:t>
            </a:r>
            <a:r>
              <a:rPr lang="es-ES_tradnl" sz="2800" dirty="0" err="1" smtClean="0"/>
              <a:t>Mandarin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Chinese</a:t>
            </a:r>
            <a:r>
              <a:rPr lang="es-ES_tradnl" sz="2800" dirty="0" smtClean="0"/>
              <a:t>.</a:t>
            </a:r>
          </a:p>
          <a:p>
            <a:r>
              <a:rPr lang="es-ES_tradnl" sz="2800" dirty="0" smtClean="0"/>
              <a:t>1423 </a:t>
            </a:r>
            <a:r>
              <a:rPr lang="es-ES_tradnl" sz="2800" dirty="0" err="1" smtClean="0"/>
              <a:t>participants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over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twenty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different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countries</a:t>
            </a:r>
            <a:r>
              <a:rPr lang="es-ES_tradnl" sz="2800" dirty="0" smtClean="0"/>
              <a:t> (502 </a:t>
            </a:r>
            <a:r>
              <a:rPr lang="es-ES_tradnl" sz="2800" dirty="0" err="1" smtClean="0"/>
              <a:t>male</a:t>
            </a:r>
            <a:r>
              <a:rPr lang="es-ES_tradnl" sz="2800" dirty="0" smtClean="0"/>
              <a:t> &amp; 921 </a:t>
            </a:r>
            <a:r>
              <a:rPr lang="es-ES_tradnl" sz="2800" dirty="0" err="1" smtClean="0"/>
              <a:t>female</a:t>
            </a:r>
            <a:r>
              <a:rPr lang="es-ES_tradnl" sz="2800" dirty="0" smtClean="0"/>
              <a:t>).</a:t>
            </a:r>
          </a:p>
          <a:p>
            <a:r>
              <a:rPr lang="es-ES_tradnl" sz="2800" dirty="0" err="1" smtClean="0"/>
              <a:t>Participants</a:t>
            </a:r>
            <a:r>
              <a:rPr lang="es-ES_tradnl" sz="2800" dirty="0" smtClean="0"/>
              <a:t>’ </a:t>
            </a:r>
            <a:r>
              <a:rPr lang="es-ES_tradnl" sz="2800" dirty="0" err="1" smtClean="0"/>
              <a:t>age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ranged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from</a:t>
            </a:r>
            <a:r>
              <a:rPr lang="es-ES_tradnl" sz="2800" dirty="0" smtClean="0"/>
              <a:t> 15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over</a:t>
            </a:r>
            <a:r>
              <a:rPr lang="es-ES_tradnl" sz="2800" dirty="0" smtClean="0"/>
              <a:t> 61.</a:t>
            </a:r>
          </a:p>
          <a:p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smtClean="0">
              <a:solidFill>
                <a:srgbClr val="7B9899"/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000" smtClean="0"/>
              <a:t>Table 1. Main features of the CAES project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/>
        </p:nvGraphicFramePr>
        <p:xfrm>
          <a:off x="215900" y="2060575"/>
          <a:ext cx="8712200" cy="4249738"/>
        </p:xfrm>
        <a:graphic>
          <a:graphicData uri="http://schemas.openxmlformats.org/drawingml/2006/table">
            <a:tbl>
              <a:tblPr/>
              <a:tblGrid>
                <a:gridCol w="1331913"/>
                <a:gridCol w="1584325"/>
                <a:gridCol w="539750"/>
                <a:gridCol w="882650"/>
                <a:gridCol w="701675"/>
                <a:gridCol w="863600"/>
                <a:gridCol w="639762"/>
                <a:gridCol w="1200150"/>
                <a:gridCol w="968375"/>
              </a:tblGrid>
              <a:tr h="723900"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    Compilers        </a:t>
                      </a:r>
                      <a:endParaRPr kumimoji="0" lang="es-E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Participants' native language</a:t>
                      </a:r>
                      <a:endParaRPr kumimoji="0" lang="es-E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Participants' gender</a:t>
                      </a:r>
                      <a:endParaRPr kumimoji="0" lang="es-E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Participants' level</a:t>
                      </a:r>
                      <a:endParaRPr kumimoji="0" lang="es-E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Participants' main countries represented</a:t>
                      </a:r>
                      <a:endParaRPr kumimoji="0" lang="es-E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25838"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(Rojo, Palacios, et al.). </a:t>
                      </a: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Arabic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Portuguese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English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French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Mandarin Chinese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Russian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497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361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227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143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 67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male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521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902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526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421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252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162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62</a:t>
                      </a: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Brazil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Morocco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USA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China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France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Siria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Russia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Afghanistan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Ireland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Algeria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Portugal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Lebanon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Jordan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Tunisia</a:t>
                      </a: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319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312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139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127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92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62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31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059" marR="68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7B9899"/>
                </a:solidFill>
              </a:rPr>
              <a:t>The CAES corpus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es-ES" sz="2000" smtClean="0"/>
              <a:t>Table 2. </a:t>
            </a:r>
            <a:r>
              <a:rPr lang="en-US" sz="2000" smtClean="0"/>
              <a:t>Participants’ distribution according to their L1 and proficiency level</a:t>
            </a:r>
          </a:p>
          <a:p>
            <a:pPr marL="0">
              <a:buFont typeface="Wingdings 2" pitchFamily="18" charset="2"/>
              <a:buNone/>
            </a:pPr>
            <a:endParaRPr lang="es-ES" sz="2000" smtClean="0"/>
          </a:p>
        </p:txBody>
      </p:sp>
      <p:graphicFrame>
        <p:nvGraphicFramePr>
          <p:cNvPr id="19518" name="Group 62"/>
          <p:cNvGraphicFramePr>
            <a:graphicFrameLocks noGrp="1"/>
          </p:cNvGraphicFramePr>
          <p:nvPr/>
        </p:nvGraphicFramePr>
        <p:xfrm>
          <a:off x="169863" y="2276475"/>
          <a:ext cx="8804275" cy="3962400"/>
        </p:xfrm>
        <a:graphic>
          <a:graphicData uri="http://schemas.openxmlformats.org/drawingml/2006/table">
            <a:tbl>
              <a:tblPr/>
              <a:tblGrid>
                <a:gridCol w="1258887"/>
                <a:gridCol w="1257300"/>
                <a:gridCol w="1257300"/>
                <a:gridCol w="1133475"/>
                <a:gridCol w="1223963"/>
                <a:gridCol w="1439862"/>
                <a:gridCol w="1233488"/>
              </a:tblGrid>
              <a:tr h="660400"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Arabic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Chinese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French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English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Portuguese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Russian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7B9899"/>
                </a:solidFill>
              </a:rPr>
              <a:t>The CAES Corpus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es-ES" sz="2000" smtClean="0"/>
              <a:t>Table 3. </a:t>
            </a:r>
            <a:r>
              <a:rPr lang="en-GB" sz="2000" smtClean="0"/>
              <a:t>Participants’ distribution according to their proficiency level</a:t>
            </a:r>
            <a:endParaRPr lang="en-US" sz="2000" smtClean="0"/>
          </a:p>
          <a:p>
            <a:pPr marL="0">
              <a:buFont typeface="Wingdings 2" pitchFamily="18" charset="2"/>
              <a:buNone/>
            </a:pPr>
            <a:endParaRPr lang="es-ES" sz="2000" smtClean="0"/>
          </a:p>
        </p:txBody>
      </p:sp>
      <p:graphicFrame>
        <p:nvGraphicFramePr>
          <p:cNvPr id="20514" name="Group 34"/>
          <p:cNvGraphicFramePr>
            <a:graphicFrameLocks noGrp="1"/>
          </p:cNvGraphicFramePr>
          <p:nvPr/>
        </p:nvGraphicFramePr>
        <p:xfrm>
          <a:off x="179388" y="2060575"/>
          <a:ext cx="8785225" cy="4171950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Proficiency level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Elements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Sample units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155 458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526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A2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178 834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421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116 520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252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B2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80 556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162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C1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42 350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Times New Roman" pitchFamily="18" charset="0"/>
                        </a:rPr>
                        <a:t>62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7B9899"/>
                </a:solidFill>
              </a:rPr>
              <a:t>The CAES Corpus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000" smtClean="0"/>
              <a:t>Table 4. </a:t>
            </a:r>
            <a:r>
              <a:rPr lang="en-GB" sz="2000" smtClean="0"/>
              <a:t>Participants’ distribution according to their L1</a:t>
            </a:r>
          </a:p>
          <a:p>
            <a:pPr>
              <a:buFont typeface="Wingdings 2" pitchFamily="18" charset="2"/>
              <a:buNone/>
            </a:pPr>
            <a:endParaRPr lang="es-ES" sz="2000" smtClean="0"/>
          </a:p>
        </p:txBody>
      </p:sp>
      <p:graphicFrame>
        <p:nvGraphicFramePr>
          <p:cNvPr id="21542" name="Group 38"/>
          <p:cNvGraphicFramePr>
            <a:graphicFrameLocks noGrp="1"/>
          </p:cNvGraphicFramePr>
          <p:nvPr/>
        </p:nvGraphicFramePr>
        <p:xfrm>
          <a:off x="250825" y="2060575"/>
          <a:ext cx="8642350" cy="4244975"/>
        </p:xfrm>
        <a:graphic>
          <a:graphicData uri="http://schemas.openxmlformats.org/drawingml/2006/table">
            <a:tbl>
              <a:tblPr/>
              <a:tblGrid>
                <a:gridCol w="2881313"/>
                <a:gridCol w="2879725"/>
                <a:gridCol w="2881312"/>
              </a:tblGrid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L1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Elements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Sample units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Arabic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168 231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Mandarin Chinese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53 163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French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58 412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English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106 968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Portuguese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165 231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Russian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20 713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7B9899"/>
                </a:solidFill>
              </a:rPr>
              <a:t>The CAES Corpus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000" smtClean="0"/>
              <a:t>Table 5. </a:t>
            </a:r>
            <a:r>
              <a:rPr lang="en-GB" sz="2000" smtClean="0"/>
              <a:t>Participants’ distribution according to their gender</a:t>
            </a:r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r>
              <a:rPr lang="en-GB" sz="2000" smtClean="0"/>
              <a:t>Table 6. Participants’ distribution according to age</a:t>
            </a:r>
          </a:p>
          <a:p>
            <a:pPr>
              <a:buFont typeface="Wingdings 2" pitchFamily="18" charset="2"/>
              <a:buNone/>
            </a:pPr>
            <a:endParaRPr lang="en-GB" sz="2000" smtClean="0"/>
          </a:p>
          <a:p>
            <a:pPr>
              <a:buFont typeface="Wingdings 2" pitchFamily="18" charset="2"/>
              <a:buNone/>
            </a:pPr>
            <a:endParaRPr lang="es-ES" sz="2000" smtClean="0"/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/>
        </p:nvGraphicFramePr>
        <p:xfrm>
          <a:off x="250825" y="1916113"/>
          <a:ext cx="8642350" cy="1819275"/>
        </p:xfrm>
        <a:graphic>
          <a:graphicData uri="http://schemas.openxmlformats.org/drawingml/2006/table">
            <a:tbl>
              <a:tblPr/>
              <a:tblGrid>
                <a:gridCol w="2881313"/>
                <a:gridCol w="2879725"/>
                <a:gridCol w="2881312"/>
              </a:tblGrid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Gender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Elements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Sample units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Male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207 992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365 726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80" name="Group 52"/>
          <p:cNvGraphicFramePr>
            <a:graphicFrameLocks noGrp="1"/>
          </p:cNvGraphicFramePr>
          <p:nvPr/>
        </p:nvGraphicFramePr>
        <p:xfrm>
          <a:off x="250825" y="4221163"/>
          <a:ext cx="8642350" cy="2228850"/>
        </p:xfrm>
        <a:graphic>
          <a:graphicData uri="http://schemas.openxmlformats.org/drawingml/2006/table">
            <a:tbl>
              <a:tblPr/>
              <a:tblGrid>
                <a:gridCol w="2881313"/>
                <a:gridCol w="2879725"/>
                <a:gridCol w="2881312"/>
              </a:tblGrid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Age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Elements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Sample units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&gt;=15 - &lt;=21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200 696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&gt;=22 - &lt;=30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187 311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&gt;=31 - &lt;=40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76 674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&gt;=41 - &lt;=60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83 750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&gt;=61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25 287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287338" marR="0" lvl="0" indent="-287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483</TotalTime>
  <Words>1749</Words>
  <Application>Microsoft Office PowerPoint</Application>
  <PresentationFormat>Presentación en pantalla (4:3)</PresentationFormat>
  <Paragraphs>419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Civil</vt:lpstr>
      <vt:lpstr>LEARNER SPANISH ON COMPUTER. THE CAES ‘CORPUS DE APRENDICES DE ESPAÑOL’ PROJECT</vt:lpstr>
      <vt:lpstr>The CAES Project</vt:lpstr>
      <vt:lpstr>The CAES Corpus: General Features</vt:lpstr>
      <vt:lpstr>The CAES Corpus: General Features</vt:lpstr>
      <vt:lpstr>Diapositiva 5</vt:lpstr>
      <vt:lpstr>The CAES corpus</vt:lpstr>
      <vt:lpstr>The CAES Corpus</vt:lpstr>
      <vt:lpstr>The CAES Corpus</vt:lpstr>
      <vt:lpstr>The CAES Corpus</vt:lpstr>
      <vt:lpstr>The CAES Corpus: Stages in its compilation</vt:lpstr>
      <vt:lpstr>CAES Project</vt:lpstr>
      <vt:lpstr>CAES project</vt:lpstr>
      <vt:lpstr>CAES project</vt:lpstr>
      <vt:lpstr>CAES project</vt:lpstr>
      <vt:lpstr>CAES project</vt:lpstr>
      <vt:lpstr>PART II: STUDY ON FALSE FRIENDS</vt:lpstr>
      <vt:lpstr>STUDY ON FALSE FRIENDS: PURPOSE</vt:lpstr>
      <vt:lpstr>STUDY ON FALSE FRIENDS: FINDINGS</vt:lpstr>
      <vt:lpstr>Diapositiva 19</vt:lpstr>
      <vt:lpstr>Diapositiva 20</vt:lpstr>
      <vt:lpstr>Diapositiva 21</vt:lpstr>
      <vt:lpstr>WORDCOINAGES</vt:lpstr>
      <vt:lpstr>WORDCOINAGES</vt:lpstr>
      <vt:lpstr>CODE-SWITCHING/CODE-MIXING</vt:lpstr>
      <vt:lpstr>FURTHER WORK</vt:lpstr>
      <vt:lpstr>FINAL REFLECTIONS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SPANISH ON COMPUTER. THE CAES ‘CORPUS DE APRENDICES DE ESPAÑOL’ PROJECT</dc:title>
  <dc:creator>Usuario</dc:creator>
  <cp:lastModifiedBy>Admin</cp:lastModifiedBy>
  <cp:revision>44</cp:revision>
  <dcterms:created xsi:type="dcterms:W3CDTF">2015-07-03T10:59:01Z</dcterms:created>
  <dcterms:modified xsi:type="dcterms:W3CDTF">2015-07-13T07:54:07Z</dcterms:modified>
</cp:coreProperties>
</file>